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6858000" cx="12192000"/>
  <p:notesSz cx="6858000" cy="9144000"/>
  <p:embeddedFontLst>
    <p:embeddedFont>
      <p:font typeface="Libre Franklin"/>
      <p:regular r:id="rId19"/>
      <p:bold r:id="rId20"/>
      <p:italic r:id="rId21"/>
      <p:boldItalic r:id="rId22"/>
    </p:embeddedFont>
    <p:embeddedFont>
      <p:font typeface="Franklin Gothic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4" roundtripDataSignature="AMtx7mhdwGGMB0trUFz1BWLWMv1LY+uXk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1EF45D9-09E7-4D52-9B5E-D4C69DC208EE}">
  <a:tblStyle styleId="{41EF45D9-09E7-4D52-9B5E-D4C69DC208EE}" styleName="Table_0">
    <a:wholeTbl>
      <a:tcTxStyle b="off" i="off">
        <a:font>
          <a:latin typeface="Franklin Gothic Book"/>
          <a:ea typeface="Franklin Gothic Book"/>
          <a:cs typeface="Franklin Gothic Book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1F7F8"/>
          </a:solidFill>
        </a:fill>
      </a:tcStyle>
    </a:wholeTbl>
    <a:band1H>
      <a:tcTxStyle b="off" i="off"/>
      <a:tcStyle>
        <a:fill>
          <a:solidFill>
            <a:srgbClr val="E1EFF1"/>
          </a:solidFill>
        </a:fill>
      </a:tcStyle>
    </a:band1H>
    <a:band2H>
      <a:tcTxStyle b="off" i="off"/>
    </a:band2H>
    <a:band1V>
      <a:tcTxStyle b="off" i="off"/>
      <a:tcStyle>
        <a:fill>
          <a:solidFill>
            <a:srgbClr val="E1EFF1"/>
          </a:solidFill>
        </a:fill>
      </a:tcStyle>
    </a:band1V>
    <a:band2V>
      <a:tcTxStyle b="off" i="off"/>
    </a:band2V>
    <a:lastCol>
      <a:tcTxStyle b="on" i="off">
        <a:font>
          <a:latin typeface="Franklin Gothic Book"/>
          <a:ea typeface="Franklin Gothic Book"/>
          <a:cs typeface="Franklin Gothic Book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Franklin Gothic Book"/>
          <a:ea typeface="Franklin Gothic Book"/>
          <a:cs typeface="Franklin Gothic Book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Franklin Gothic Book"/>
          <a:ea typeface="Franklin Gothic Book"/>
          <a:cs typeface="Franklin Gothic Book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 b="off" i="off"/>
    </a:seCell>
    <a:swCell>
      <a:tcTxStyle b="off" i="off"/>
    </a:swCell>
    <a:firstRow>
      <a:tcTxStyle b="on" i="off">
        <a:font>
          <a:latin typeface="Franklin Gothic Book"/>
          <a:ea typeface="Franklin Gothic Book"/>
          <a:cs typeface="Franklin Gothic Book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ibreFranklin-bold.fntdata"/><Relationship Id="rId11" Type="http://schemas.openxmlformats.org/officeDocument/2006/relationships/slide" Target="slides/slide6.xml"/><Relationship Id="rId22" Type="http://schemas.openxmlformats.org/officeDocument/2006/relationships/font" Target="fonts/LibreFranklin-boldItalic.fntdata"/><Relationship Id="rId10" Type="http://schemas.openxmlformats.org/officeDocument/2006/relationships/slide" Target="slides/slide5.xml"/><Relationship Id="rId21" Type="http://schemas.openxmlformats.org/officeDocument/2006/relationships/font" Target="fonts/LibreFranklin-italic.fntdata"/><Relationship Id="rId13" Type="http://schemas.openxmlformats.org/officeDocument/2006/relationships/slide" Target="slides/slide8.xml"/><Relationship Id="rId24" Type="http://customschemas.google.com/relationships/presentationmetadata" Target="metadata"/><Relationship Id="rId12" Type="http://schemas.openxmlformats.org/officeDocument/2006/relationships/slide" Target="slides/slide7.xml"/><Relationship Id="rId23" Type="http://schemas.openxmlformats.org/officeDocument/2006/relationships/font" Target="fonts/FranklinGothic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LibreFranklin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jpg>
</file>

<file path=ppt/media/image18.png>
</file>

<file path=ppt/media/image19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8" name="Google Shape;208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5" name="Google Shape;31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3" name="Google Shape;323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p1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7" name="Google Shape;25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9" name="Google Shape;279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0" name="Google Shape;290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9" name="Google Shape;299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bg>
      <p:bgPr>
        <a:solidFill>
          <a:schemeClr val="lt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5"/>
          <p:cNvSpPr txBox="1"/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Franklin Gothic"/>
              <a:buNone/>
              <a:defRPr b="1" i="0" sz="60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7" name="Google Shape;17;p15"/>
          <p:cNvGrpSpPr/>
          <p:nvPr/>
        </p:nvGrpSpPr>
        <p:grpSpPr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8" name="Google Shape;18;p15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" name="Google Shape;19;p15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0" name="Google Shape;20;p15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1" name="Google Shape;21;p15"/>
          <p:cNvSpPr txBox="1"/>
          <p:nvPr>
            <p:ph idx="1" type="body"/>
          </p:nvPr>
        </p:nvSpPr>
        <p:spPr>
          <a:xfrm>
            <a:off x="6367055" y="4549553"/>
            <a:ext cx="5491570" cy="953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22" name="Google Shape;22;p15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Table"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4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4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4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 ">
  <p:cSld name="Timeline 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7" name="Google Shape;147;p25"/>
          <p:cNvCxnSpPr/>
          <p:nvPr/>
        </p:nvCxnSpPr>
        <p:spPr>
          <a:xfrm flipH="1">
            <a:off x="1045959" y="2213783"/>
            <a:ext cx="2136" cy="18288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8" name="Google Shape;148;p25"/>
          <p:cNvCxnSpPr/>
          <p:nvPr/>
        </p:nvCxnSpPr>
        <p:spPr>
          <a:xfrm flipH="1">
            <a:off x="6180493" y="2213783"/>
            <a:ext cx="11102" cy="18288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49" name="Google Shape;149;p25"/>
          <p:cNvCxnSpPr/>
          <p:nvPr/>
        </p:nvCxnSpPr>
        <p:spPr>
          <a:xfrm flipH="1">
            <a:off x="8745623" y="3904712"/>
            <a:ext cx="2136" cy="18288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50" name="Google Shape;150;p25"/>
          <p:cNvCxnSpPr/>
          <p:nvPr/>
        </p:nvCxnSpPr>
        <p:spPr>
          <a:xfrm flipH="1">
            <a:off x="3611089" y="3895941"/>
            <a:ext cx="2136" cy="1828800"/>
          </a:xfrm>
          <a:prstGeom prst="straightConnector1">
            <a:avLst/>
          </a:prstGeom>
          <a:noFill/>
          <a:ln cap="flat" cmpd="sng" w="165100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51" name="Google Shape;151;p25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1296955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5"/>
          <p:cNvSpPr txBox="1"/>
          <p:nvPr>
            <p:ph idx="2" type="body"/>
          </p:nvPr>
        </p:nvSpPr>
        <p:spPr>
          <a:xfrm>
            <a:off x="1296955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5"/>
          <p:cNvSpPr txBox="1"/>
          <p:nvPr>
            <p:ph idx="3" type="body"/>
          </p:nvPr>
        </p:nvSpPr>
        <p:spPr>
          <a:xfrm>
            <a:off x="3897799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5"/>
          <p:cNvSpPr txBox="1"/>
          <p:nvPr>
            <p:ph idx="4" type="body"/>
          </p:nvPr>
        </p:nvSpPr>
        <p:spPr>
          <a:xfrm>
            <a:off x="3897799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5"/>
          <p:cNvSpPr txBox="1"/>
          <p:nvPr>
            <p:ph idx="5" type="body"/>
          </p:nvPr>
        </p:nvSpPr>
        <p:spPr>
          <a:xfrm>
            <a:off x="9001711" y="5087328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5"/>
          <p:cNvSpPr txBox="1"/>
          <p:nvPr>
            <p:ph idx="6" type="body"/>
          </p:nvPr>
        </p:nvSpPr>
        <p:spPr>
          <a:xfrm>
            <a:off x="9001711" y="4701908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5"/>
          <p:cNvSpPr txBox="1"/>
          <p:nvPr>
            <p:ph idx="7" type="body"/>
          </p:nvPr>
        </p:nvSpPr>
        <p:spPr>
          <a:xfrm>
            <a:off x="6438143" y="293485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5"/>
          <p:cNvSpPr txBox="1"/>
          <p:nvPr>
            <p:ph idx="8" type="body"/>
          </p:nvPr>
        </p:nvSpPr>
        <p:spPr>
          <a:xfrm>
            <a:off x="6438143" y="2568686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60" name="Google Shape;160;p25"/>
          <p:cNvCxnSpPr/>
          <p:nvPr/>
        </p:nvCxnSpPr>
        <p:spPr>
          <a:xfrm>
            <a:off x="967689" y="3968780"/>
            <a:ext cx="10275477" cy="0"/>
          </a:xfrm>
          <a:prstGeom prst="straightConnector1">
            <a:avLst/>
          </a:prstGeom>
          <a:noFill/>
          <a:ln cap="flat" cmpd="sng" w="1651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1" name="Google Shape;161;p25"/>
          <p:cNvSpPr/>
          <p:nvPr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2" name="Google Shape;162;p25"/>
          <p:cNvSpPr/>
          <p:nvPr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3" name="Google Shape;163;p25"/>
          <p:cNvSpPr/>
          <p:nvPr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4" name="Google Shape;164;p25"/>
          <p:cNvSpPr/>
          <p:nvPr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165" name="Google Shape;165;p25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6" name="Google Shape;166;p25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5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3768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orient="horz" pos="1512">
          <p15:clr>
            <a:srgbClr val="FBAE40"/>
          </p15:clr>
        </p15:guide>
        <p15:guide id="11" orient="horz" pos="283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">
  <p:cSld name="3 col">
    <p:bg>
      <p:bgPr>
        <a:solidFill>
          <a:schemeClr val="lt1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9" name="Google Shape;169;p26"/>
          <p:cNvGrpSpPr/>
          <p:nvPr/>
        </p:nvGrpSpPr>
        <p:grpSpPr>
          <a:xfrm flipH="1" rot="5400000">
            <a:off x="0" y="3900132"/>
            <a:ext cx="2959226" cy="2959226"/>
            <a:chOff x="0" y="12289"/>
            <a:chExt cx="3550" cy="3551"/>
          </a:xfrm>
        </p:grpSpPr>
        <p:sp>
          <p:nvSpPr>
            <p:cNvPr id="170" name="Google Shape;170;p26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73" name="Google Shape;173;p26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74" name="Google Shape;174;p26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6" name="Google Shape;176;p26"/>
          <p:cNvSpPr txBox="1"/>
          <p:nvPr>
            <p:ph idx="2" type="body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7" name="Google Shape;177;p26"/>
          <p:cNvSpPr txBox="1"/>
          <p:nvPr>
            <p:ph idx="3" type="body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78" name="Google Shape;178;p26"/>
          <p:cNvSpPr txBox="1"/>
          <p:nvPr>
            <p:ph idx="4" type="body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79" name="Google Shape;179;p26"/>
          <p:cNvSpPr txBox="1"/>
          <p:nvPr>
            <p:ph idx="5" type="body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80" name="Google Shape;180;p26"/>
          <p:cNvSpPr txBox="1"/>
          <p:nvPr>
            <p:ph idx="6" type="body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81" name="Google Shape;181;p26"/>
          <p:cNvCxnSpPr/>
          <p:nvPr/>
        </p:nvCxnSpPr>
        <p:spPr>
          <a:xfrm>
            <a:off x="4569372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182" name="Google Shape;182;p26"/>
          <p:cNvCxnSpPr/>
          <p:nvPr/>
        </p:nvCxnSpPr>
        <p:spPr>
          <a:xfrm>
            <a:off x="8187017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3" name="Google Shape;183;p26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6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5" name="Google Shape;185;p26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>
          <p15:clr>
            <a:srgbClr val="FBAE40"/>
          </p15:clr>
        </p15:guide>
        <p15:guide id="4" pos="5160">
          <p15:clr>
            <a:srgbClr val="FBAE40"/>
          </p15:clr>
        </p15:guide>
        <p15:guide id="5" orient="horz" pos="1224">
          <p15:clr>
            <a:srgbClr val="FBAE40"/>
          </p15:clr>
        </p15:guide>
        <p15:guide id="6" orient="horz" pos="1440">
          <p15:clr>
            <a:srgbClr val="FBAE40"/>
          </p15:clr>
        </p15:guide>
        <p15:guide id="7" orient="horz" pos="552">
          <p15:clr>
            <a:srgbClr val="FBAE40"/>
          </p15:clr>
        </p15:guide>
        <p15:guide id="8" pos="4800">
          <p15:clr>
            <a:srgbClr val="FBAE40"/>
          </p15:clr>
        </p15:guide>
        <p15:guide id="9" pos="2880">
          <p15:clr>
            <a:srgbClr val="FBAE40"/>
          </p15:clr>
        </p15:guide>
        <p15:guide id="10" orient="horz" pos="1752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 ">
  <p:cSld name="Summary ">
    <p:bg>
      <p:bgPr>
        <a:solidFill>
          <a:schemeClr val="l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88" name="Google Shape;188;p27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952500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190" name="Google Shape;190;p27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91" name="Google Shape;191;p27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2" name="Google Shape;192;p27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93" name="Google Shape;193;p27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94" name="Google Shape;194;p27"/>
          <p:cNvSpPr txBox="1"/>
          <p:nvPr>
            <p:ph idx="2" type="body"/>
          </p:nvPr>
        </p:nvSpPr>
        <p:spPr>
          <a:xfrm>
            <a:off x="952500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5" name="Google Shape;195;p27"/>
          <p:cNvSpPr txBox="1"/>
          <p:nvPr>
            <p:ph idx="3" type="body"/>
          </p:nvPr>
        </p:nvSpPr>
        <p:spPr>
          <a:xfrm>
            <a:off x="953655" y="3841846"/>
            <a:ext cx="4838700" cy="6367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6" name="Google Shape;196;p27"/>
          <p:cNvSpPr txBox="1"/>
          <p:nvPr>
            <p:ph idx="4" type="body"/>
          </p:nvPr>
        </p:nvSpPr>
        <p:spPr>
          <a:xfrm>
            <a:off x="953655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7" name="Google Shape;197;p27"/>
          <p:cNvSpPr txBox="1"/>
          <p:nvPr>
            <p:ph idx="5" type="body"/>
          </p:nvPr>
        </p:nvSpPr>
        <p:spPr>
          <a:xfrm>
            <a:off x="952500" y="5017901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8" name="Google Shape;198;p27"/>
          <p:cNvSpPr txBox="1"/>
          <p:nvPr>
            <p:ph idx="6" type="body"/>
          </p:nvPr>
        </p:nvSpPr>
        <p:spPr>
          <a:xfrm>
            <a:off x="952500" y="4646997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99" name="Google Shape;199;p27"/>
          <p:cNvSpPr txBox="1"/>
          <p:nvPr>
            <p:ph idx="7" type="body"/>
          </p:nvPr>
        </p:nvSpPr>
        <p:spPr>
          <a:xfrm>
            <a:off x="6399647" y="2656904"/>
            <a:ext cx="4838700" cy="5743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0" name="Google Shape;200;p27"/>
          <p:cNvSpPr txBox="1"/>
          <p:nvPr>
            <p:ph idx="8" type="body"/>
          </p:nvPr>
        </p:nvSpPr>
        <p:spPr>
          <a:xfrm>
            <a:off x="6399647" y="2286000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1" name="Google Shape;201;p27"/>
          <p:cNvSpPr txBox="1"/>
          <p:nvPr>
            <p:ph idx="9" type="body"/>
          </p:nvPr>
        </p:nvSpPr>
        <p:spPr>
          <a:xfrm>
            <a:off x="6399647" y="3841846"/>
            <a:ext cx="4838700" cy="9083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2" name="Google Shape;202;p27"/>
          <p:cNvSpPr txBox="1"/>
          <p:nvPr>
            <p:ph idx="13" type="body"/>
          </p:nvPr>
        </p:nvSpPr>
        <p:spPr>
          <a:xfrm>
            <a:off x="6399647" y="3470942"/>
            <a:ext cx="4838700" cy="3159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3" name="Google Shape;203;p27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4" name="Google Shape;204;p27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7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bg>
      <p:bgPr>
        <a:solidFill>
          <a:schemeClr val="lt1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oogle Shape;24;p16"/>
          <p:cNvGrpSpPr/>
          <p:nvPr/>
        </p:nvGrpSpPr>
        <p:grpSpPr>
          <a:xfrm flipH="1" rot="5400000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Google Shape;25;p16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" name="Google Shape;26;p16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7" name="Google Shape;27;p16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28" name="Google Shape;28;p16"/>
          <p:cNvSpPr/>
          <p:nvPr>
            <p:ph idx="2" type="pic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29" name="Google Shape;29;p16"/>
          <p:cNvSpPr txBox="1"/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30" name="Google Shape;30;p16"/>
          <p:cNvCxnSpPr/>
          <p:nvPr/>
        </p:nvCxnSpPr>
        <p:spPr>
          <a:xfrm>
            <a:off x="952500" y="1939108"/>
            <a:ext cx="2133600" cy="0"/>
          </a:xfrm>
          <a:prstGeom prst="straightConnector1">
            <a:avLst/>
          </a:prstGeom>
          <a:noFill/>
          <a:ln cap="flat" cmpd="sng" w="1016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1" name="Google Shape;31;p16"/>
          <p:cNvSpPr/>
          <p:nvPr>
            <p:ph idx="3" type="pic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32" name="Google Shape;32;p16"/>
          <p:cNvSpPr txBox="1"/>
          <p:nvPr>
            <p:ph idx="1" type="body"/>
          </p:nvPr>
        </p:nvSpPr>
        <p:spPr>
          <a:xfrm>
            <a:off x="952500" y="539316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16"/>
          <p:cNvSpPr txBox="1"/>
          <p:nvPr>
            <p:ph idx="4" type="body"/>
          </p:nvPr>
        </p:nvSpPr>
        <p:spPr>
          <a:xfrm>
            <a:off x="952500" y="4986745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5" type="body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6" type="body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6"/>
          <p:cNvSpPr txBox="1"/>
          <p:nvPr>
            <p:ph idx="7" type="body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6"/>
          <p:cNvSpPr txBox="1"/>
          <p:nvPr>
            <p:ph idx="8" type="body"/>
          </p:nvPr>
        </p:nvSpPr>
        <p:spPr>
          <a:xfrm>
            <a:off x="63670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16"/>
          <p:cNvSpPr txBox="1"/>
          <p:nvPr>
            <p:ph idx="9" type="body"/>
          </p:nvPr>
        </p:nvSpPr>
        <p:spPr>
          <a:xfrm>
            <a:off x="91102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16"/>
          <p:cNvSpPr txBox="1"/>
          <p:nvPr>
            <p:ph idx="13" type="body"/>
          </p:nvPr>
        </p:nvSpPr>
        <p:spPr>
          <a:xfrm>
            <a:off x="9110254" y="4986745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0" i="0" sz="18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grpSp>
        <p:nvGrpSpPr>
          <p:cNvPr id="40" name="Google Shape;40;p16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41" name="Google Shape;41;p16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2" name="Google Shape;42;p16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3" name="Google Shape;43;p16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4" name="Google Shape;44;p16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45" name="Google Shape;45;p16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46" name="Google Shape;46;p16"/>
          <p:cNvSpPr/>
          <p:nvPr>
            <p:ph idx="14" type="pic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47" name="Google Shape;47;p16"/>
          <p:cNvSpPr/>
          <p:nvPr>
            <p:ph idx="15" type="pic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  <a:noFill/>
          <a:ln>
            <a:noFill/>
          </a:ln>
        </p:spPr>
      </p:sp>
      <p:sp>
        <p:nvSpPr>
          <p:cNvPr id="48" name="Google Shape;48;p16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6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4008">
          <p15:clr>
            <a:srgbClr val="FBAE40"/>
          </p15:clr>
        </p15:guide>
        <p15:guide id="5" pos="1944">
          <p15:clr>
            <a:srgbClr val="FBAE40"/>
          </p15:clr>
        </p15:guide>
        <p15:guide id="6" pos="3648">
          <p15:clr>
            <a:srgbClr val="FBAE40"/>
          </p15:clr>
        </p15:guide>
        <p15:guide id="7" orient="horz" pos="1392">
          <p15:clr>
            <a:srgbClr val="FBAE40"/>
          </p15:clr>
        </p15:guide>
        <p15:guide id="8" orient="horz" pos="552">
          <p15:clr>
            <a:srgbClr val="FBAE40"/>
          </p15:clr>
        </p15:guide>
        <p15:guide id="9" orient="horz" pos="1224">
          <p15:clr>
            <a:srgbClr val="FBAE40"/>
          </p15:clr>
        </p15:guide>
        <p15:guide id="10" pos="5352">
          <p15:clr>
            <a:srgbClr val="FBAE40"/>
          </p15:clr>
        </p15:guide>
        <p15:guide id="11" pos="5736">
          <p15:clr>
            <a:srgbClr val="FBAE40"/>
          </p15:clr>
        </p15:guide>
        <p15:guide id="12" orient="horz" pos="2904">
          <p15:clr>
            <a:srgbClr val="FBAE40"/>
          </p15:clr>
        </p15:guide>
        <p15:guide id="13" orient="horz" pos="1608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bg>
      <p:bgPr>
        <a:solidFill>
          <a:schemeClr val="lt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7"/>
          <p:cNvSpPr txBox="1"/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bre Franklin"/>
              <a:buNone/>
              <a:defRPr b="0" i="0" sz="28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0"/>
              <a:buFont typeface="Arial"/>
              <a:buNone/>
            </a:pPr>
            <a:r>
              <a:rPr b="1" i="0" lang="en-US" sz="20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“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" name="Google Shape;54;p17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55" name="Google Shape;55;p17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6" name="Google Shape;56;p17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7" name="Google Shape;57;p17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8" name="Google Shape;58;p17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59" name="Google Shape;59;p17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grpSp>
        <p:nvGrpSpPr>
          <p:cNvPr id="60" name="Google Shape;60;p17"/>
          <p:cNvGrpSpPr/>
          <p:nvPr/>
        </p:nvGrpSpPr>
        <p:grpSpPr>
          <a:xfrm flipH="1" rot="5400000">
            <a:off x="0" y="3900132"/>
            <a:ext cx="2959226" cy="2959226"/>
            <a:chOff x="0" y="12289"/>
            <a:chExt cx="3550" cy="3551"/>
          </a:xfrm>
        </p:grpSpPr>
        <p:sp>
          <p:nvSpPr>
            <p:cNvPr id="61" name="Google Shape;61;p17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2" name="Google Shape;62;p17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3" name="Google Shape;63;p17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>
          <p15:clr>
            <a:srgbClr val="FBAE40"/>
          </p15:clr>
        </p15:guide>
        <p15:guide id="9" orient="horz" pos="1248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 Col">
  <p:cSld name="2 Col">
    <p:bg>
      <p:bgPr>
        <a:solidFill>
          <a:schemeClr val="lt1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5" name="Google Shape;65;p18"/>
          <p:cNvGrpSpPr/>
          <p:nvPr/>
        </p:nvGrpSpPr>
        <p:grpSpPr>
          <a:xfrm flipH="1" rot="5400000">
            <a:off x="0" y="3900132"/>
            <a:ext cx="2959226" cy="2959226"/>
            <a:chOff x="0" y="12289"/>
            <a:chExt cx="3550" cy="3551"/>
          </a:xfrm>
        </p:grpSpPr>
        <p:sp>
          <p:nvSpPr>
            <p:cNvPr id="66" name="Google Shape;66;p18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7" name="Google Shape;67;p18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68" name="Google Shape;68;p18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69" name="Google Shape;69;p18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70" name="Google Shape;70;p18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1" name="Google Shape;71;p18"/>
          <p:cNvSpPr txBox="1"/>
          <p:nvPr>
            <p:ph idx="1" type="body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2" name="Google Shape;72;p18"/>
          <p:cNvSpPr txBox="1"/>
          <p:nvPr>
            <p:ph idx="2" type="body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73" name="Google Shape;73;p18"/>
          <p:cNvSpPr txBox="1"/>
          <p:nvPr>
            <p:ph idx="3" type="body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4" name="Google Shape;74;p18"/>
          <p:cNvSpPr txBox="1"/>
          <p:nvPr>
            <p:ph idx="4" type="body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▪"/>
              <a:defRPr sz="1600"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302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2pPr>
            <a:lvl3pPr indent="-3302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5" name="Google Shape;75;p18"/>
          <p:cNvCxnSpPr/>
          <p:nvPr/>
        </p:nvCxnSpPr>
        <p:spPr>
          <a:xfrm>
            <a:off x="6362700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76" name="Google Shape;76;p18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8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oogle Shape;80;p19"/>
          <p:cNvGrpSpPr/>
          <p:nvPr/>
        </p:nvGrpSpPr>
        <p:grpSpPr>
          <a:xfrm flipH="1" rot="5400000">
            <a:off x="0" y="3900132"/>
            <a:ext cx="2959226" cy="2959226"/>
            <a:chOff x="0" y="12289"/>
            <a:chExt cx="3550" cy="3551"/>
          </a:xfrm>
        </p:grpSpPr>
        <p:sp>
          <p:nvSpPr>
            <p:cNvPr id="81" name="Google Shape;81;p19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2" name="Google Shape;82;p19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83" name="Google Shape;83;p19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84" name="Google Shape;84;p19"/>
          <p:cNvSpPr/>
          <p:nvPr>
            <p:ph idx="2" type="pic"/>
          </p:nvPr>
        </p:nvSpPr>
        <p:spPr>
          <a:xfrm>
            <a:off x="6096000" y="-22543"/>
            <a:ext cx="6096000" cy="6903086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Google Shape;85;p19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6" name="Google Shape;86;p19"/>
          <p:cNvCxnSpPr/>
          <p:nvPr/>
        </p:nvCxnSpPr>
        <p:spPr>
          <a:xfrm>
            <a:off x="952500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952499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8" name="Google Shape;88;p19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9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3480">
          <p15:clr>
            <a:srgbClr val="FBAE40"/>
          </p15:clr>
        </p15:guide>
        <p15:guide id="3" orient="horz" pos="1440">
          <p15:clr>
            <a:srgbClr val="FBAE40"/>
          </p15:clr>
        </p15:guide>
        <p15:guide id="4" orient="horz" pos="1224">
          <p15:clr>
            <a:srgbClr val="FBAE40"/>
          </p15:clr>
        </p15:guide>
        <p15:guide id="5" orient="horz" pos="552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Thank You">
    <p:bg>
      <p:bgPr>
        <a:solidFill>
          <a:schemeClr val="lt1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6896100" y="5102063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b="0" i="0" sz="1600">
                <a:solidFill>
                  <a:schemeClr val="lt2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20"/>
          <p:cNvSpPr txBox="1"/>
          <p:nvPr>
            <p:ph idx="2" type="subTitle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0" i="0" sz="16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4" name="Google Shape;94;p20"/>
          <p:cNvSpPr txBox="1"/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95" name="Google Shape;95;p20"/>
          <p:cNvCxnSpPr/>
          <p:nvPr/>
        </p:nvCxnSpPr>
        <p:spPr>
          <a:xfrm>
            <a:off x="6896100" y="3233703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6" name="Google Shape;96;p20"/>
          <p:cNvSpPr/>
          <p:nvPr>
            <p:ph idx="3" type="pic"/>
          </p:nvPr>
        </p:nvSpPr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97" name="Google Shape;97;p20"/>
          <p:cNvGrpSpPr/>
          <p:nvPr/>
        </p:nvGrpSpPr>
        <p:grpSpPr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98" name="Google Shape;98;p20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99" name="Google Shape;99;p20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0" name="Google Shape;100;p20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21"/>
          <p:cNvGrpSpPr/>
          <p:nvPr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03" name="Google Shape;103;p21"/>
            <p:cNvSpPr/>
            <p:nvPr/>
          </p:nvSpPr>
          <p:spPr>
            <a:xfrm>
              <a:off x="5612972" y="1"/>
              <a:ext cx="4408998" cy="3672246"/>
            </a:xfrm>
            <a:custGeom>
              <a:rect b="b" l="l" r="r" t="t"/>
              <a:pathLst>
                <a:path extrusionOk="0" h="2980" w="3578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341233" y="1463970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8555590" y="1"/>
              <a:ext cx="1457754" cy="729520"/>
            </a:xfrm>
            <a:custGeom>
              <a:rect b="b" l="l" r="r" t="t"/>
              <a:pathLst>
                <a:path extrusionOk="0" h="592" w="1183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7076887" y="728289"/>
              <a:ext cx="2208196" cy="2208277"/>
            </a:xfrm>
            <a:custGeom>
              <a:rect b="b" l="l" r="r" t="t"/>
              <a:pathLst>
                <a:path extrusionOk="0" h="1792" w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9285083" y="728289"/>
              <a:ext cx="2943850" cy="2943958"/>
            </a:xfrm>
            <a:custGeom>
              <a:rect b="b" l="l" r="r" t="t"/>
              <a:pathLst>
                <a:path extrusionOk="0" h="2389" w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  <p:sp>
        <p:nvSpPr>
          <p:cNvPr id="108" name="Google Shape;108;p21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09" name="Google Shape;109;p21"/>
          <p:cNvCxnSpPr/>
          <p:nvPr/>
        </p:nvCxnSpPr>
        <p:spPr>
          <a:xfrm>
            <a:off x="952500" y="1934655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952500" y="2818296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2" type="body"/>
          </p:nvPr>
        </p:nvSpPr>
        <p:spPr>
          <a:xfrm>
            <a:off x="952500" y="2209800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2" name="Google Shape;112;p21"/>
          <p:cNvCxnSpPr/>
          <p:nvPr/>
        </p:nvCxnSpPr>
        <p:spPr>
          <a:xfrm>
            <a:off x="3663043" y="1939108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3" name="Google Shape;113;p21"/>
          <p:cNvSpPr txBox="1"/>
          <p:nvPr>
            <p:ph idx="3" type="body"/>
          </p:nvPr>
        </p:nvSpPr>
        <p:spPr>
          <a:xfrm>
            <a:off x="3663042" y="2818296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4" type="body"/>
          </p:nvPr>
        </p:nvSpPr>
        <p:spPr>
          <a:xfrm>
            <a:off x="3663042" y="2209800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5" name="Google Shape;115;p21"/>
          <p:cNvCxnSpPr/>
          <p:nvPr/>
        </p:nvCxnSpPr>
        <p:spPr>
          <a:xfrm>
            <a:off x="952500" y="4248119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6" name="Google Shape;116;p21"/>
          <p:cNvSpPr txBox="1"/>
          <p:nvPr>
            <p:ph idx="5" type="body"/>
          </p:nvPr>
        </p:nvSpPr>
        <p:spPr>
          <a:xfrm>
            <a:off x="952500" y="5131299"/>
            <a:ext cx="213360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7" name="Google Shape;117;p21"/>
          <p:cNvSpPr txBox="1"/>
          <p:nvPr>
            <p:ph idx="6" type="body"/>
          </p:nvPr>
        </p:nvSpPr>
        <p:spPr>
          <a:xfrm>
            <a:off x="952500" y="4522803"/>
            <a:ext cx="2133600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18" name="Google Shape;118;p21"/>
          <p:cNvCxnSpPr/>
          <p:nvPr/>
        </p:nvCxnSpPr>
        <p:spPr>
          <a:xfrm>
            <a:off x="3663043" y="4252111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9" name="Google Shape;119;p21"/>
          <p:cNvSpPr txBox="1"/>
          <p:nvPr>
            <p:ph idx="7" type="body"/>
          </p:nvPr>
        </p:nvSpPr>
        <p:spPr>
          <a:xfrm>
            <a:off x="3663042" y="513129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21"/>
          <p:cNvSpPr txBox="1"/>
          <p:nvPr>
            <p:ph idx="8" type="body"/>
          </p:nvPr>
        </p:nvSpPr>
        <p:spPr>
          <a:xfrm>
            <a:off x="3663042" y="4522803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121" name="Google Shape;121;p21"/>
          <p:cNvCxnSpPr/>
          <p:nvPr/>
        </p:nvCxnSpPr>
        <p:spPr>
          <a:xfrm>
            <a:off x="6367055" y="4252111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22" name="Google Shape;122;p21"/>
          <p:cNvSpPr txBox="1"/>
          <p:nvPr>
            <p:ph idx="9" type="body"/>
          </p:nvPr>
        </p:nvSpPr>
        <p:spPr>
          <a:xfrm>
            <a:off x="6367054" y="513129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 i="0" sz="1400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21"/>
          <p:cNvSpPr txBox="1"/>
          <p:nvPr>
            <p:ph idx="13" type="body"/>
          </p:nvPr>
        </p:nvSpPr>
        <p:spPr>
          <a:xfrm>
            <a:off x="6367054" y="4522803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b="0" i="0" sz="1800">
                <a:solidFill>
                  <a:schemeClr val="lt2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indent="-482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2pPr>
            <a:lvl3pPr indent="-482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3pPr>
            <a:lvl4pPr indent="-482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4pPr>
            <a:lvl5pPr indent="-482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4000"/>
              <a:buChar char="•"/>
              <a:defRPr sz="4000"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4" name="Google Shape;124;p21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1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reak">
  <p:cSld name="Break">
    <p:bg>
      <p:bgPr>
        <a:solidFill>
          <a:schemeClr val="lt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/>
          <p:nvPr>
            <p:ph idx="2" type="pic"/>
          </p:nvPr>
        </p:nvSpPr>
        <p:spPr>
          <a:xfrm>
            <a:off x="0" y="0"/>
            <a:ext cx="12191998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</p:sp>
      <p:sp>
        <p:nvSpPr>
          <p:cNvPr id="129" name="Google Shape;129;p22"/>
          <p:cNvSpPr txBox="1"/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Franklin Gothic"/>
              <a:buNone/>
              <a:defRPr b="1" i="0" sz="4100">
                <a:solidFill>
                  <a:schemeClr val="lt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30" name="Google Shape;130;p22"/>
          <p:cNvCxnSpPr/>
          <p:nvPr/>
        </p:nvCxnSpPr>
        <p:spPr>
          <a:xfrm>
            <a:off x="7154721" y="4003877"/>
            <a:ext cx="2133600" cy="3992"/>
          </a:xfrm>
          <a:prstGeom prst="straightConnector1">
            <a:avLst/>
          </a:prstGeom>
          <a:noFill/>
          <a:ln cap="flat" cmpd="sng" w="101600">
            <a:solidFill>
              <a:schemeClr val="lt2"/>
            </a:solidFill>
            <a:prstDash val="solid"/>
            <a:miter lim="800000"/>
            <a:headEnd len="sm" w="sm" type="none"/>
            <a:tailEnd len="sm" w="sm" type="none"/>
          </a:ln>
        </p:spPr>
      </p:cxnSp>
      <p:grpSp>
        <p:nvGrpSpPr>
          <p:cNvPr id="131" name="Google Shape;131;p22"/>
          <p:cNvGrpSpPr/>
          <p:nvPr/>
        </p:nvGrpSpPr>
        <p:grpSpPr>
          <a:xfrm rot="10800000">
            <a:off x="9509760" y="-3"/>
            <a:ext cx="2682238" cy="2682238"/>
            <a:chOff x="0" y="12289"/>
            <a:chExt cx="3550" cy="3551"/>
          </a:xfrm>
        </p:grpSpPr>
        <p:sp>
          <p:nvSpPr>
            <p:cNvPr id="132" name="Google Shape;132;p22"/>
            <p:cNvSpPr/>
            <p:nvPr/>
          </p:nvSpPr>
          <p:spPr>
            <a:xfrm>
              <a:off x="0" y="12289"/>
              <a:ext cx="1789" cy="2386"/>
            </a:xfrm>
            <a:custGeom>
              <a:rect b="b" l="l" r="r" t="t"/>
              <a:pathLst>
                <a:path extrusionOk="0" h="2386" w="1789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3" name="Google Shape;133;p22"/>
            <p:cNvSpPr/>
            <p:nvPr/>
          </p:nvSpPr>
          <p:spPr>
            <a:xfrm>
              <a:off x="0" y="14678"/>
              <a:ext cx="1162" cy="1162"/>
            </a:xfrm>
            <a:custGeom>
              <a:rect b="b" l="l" r="r" t="t"/>
              <a:pathLst>
                <a:path extrusionOk="0" h="1162" w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134" name="Google Shape;134;p22"/>
            <p:cNvSpPr/>
            <p:nvPr/>
          </p:nvSpPr>
          <p:spPr>
            <a:xfrm>
              <a:off x="1221" y="14675"/>
              <a:ext cx="2329" cy="1165"/>
            </a:xfrm>
            <a:custGeom>
              <a:rect b="b" l="l" r="r" t="t"/>
              <a:pathLst>
                <a:path extrusionOk="0" h="1165" w="2329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>
        <p15:guide id="1" pos="7104">
          <p15:clr>
            <a:srgbClr val="FBAE40"/>
          </p15:clr>
        </p15:guide>
        <p15:guide id="2" pos="4344">
          <p15:clr>
            <a:srgbClr val="FBAE40"/>
          </p15:clr>
        </p15:guide>
        <p15:guide id="3" pos="4560">
          <p15:clr>
            <a:srgbClr val="FBAE40"/>
          </p15:clr>
        </p15:guide>
        <p15:guide id="4" orient="horz" pos="1848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hart">
  <p:cSld name="Chart">
    <p:bg>
      <p:bgPr>
        <a:solidFill>
          <a:schemeClr val="lt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>
            <p:ph idx="2" type="chart"/>
          </p:nvPr>
        </p:nvSpPr>
        <p:spPr>
          <a:xfrm>
            <a:off x="952500" y="1939108"/>
            <a:ext cx="10352810" cy="411070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3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3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9" orient="horz" pos="552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idx="1" type="body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1" name="Google Shape;11;p14"/>
          <p:cNvSpPr txBox="1"/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  <a:defRPr b="1" i="0" sz="4400" u="none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4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3" name="Google Shape;13;p14"/>
          <p:cNvSpPr txBox="1"/>
          <p:nvPr>
            <p:ph idx="11" type="ftr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Franklin Gothic"/>
                <a:ea typeface="Franklin Gothic"/>
                <a:cs typeface="Franklin Gothic"/>
                <a:sym typeface="Franklin Gothic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/>
        </p:txBody>
      </p:sp>
      <p:sp>
        <p:nvSpPr>
          <p:cNvPr id="14" name="Google Shape;14;p14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Libre Franklin"/>
                <a:ea typeface="Libre Franklin"/>
                <a:cs typeface="Libre Franklin"/>
                <a:sym typeface="Libre Franklin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Relationship Id="rId4" Type="http://schemas.openxmlformats.org/officeDocument/2006/relationships/image" Target="../media/image7.jpg"/><Relationship Id="rId5" Type="http://schemas.openxmlformats.org/officeDocument/2006/relationships/image" Target="../media/image13.jpg"/><Relationship Id="rId6" Type="http://schemas.openxmlformats.org/officeDocument/2006/relationships/image" Target="../media/image4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3.jpg"/><Relationship Id="rId10" Type="http://schemas.openxmlformats.org/officeDocument/2006/relationships/image" Target="../media/image8.jp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12.jpg"/><Relationship Id="rId9" Type="http://schemas.openxmlformats.org/officeDocument/2006/relationships/image" Target="../media/image5.png"/><Relationship Id="rId5" Type="http://schemas.openxmlformats.org/officeDocument/2006/relationships/image" Target="../media/image9.jpg"/><Relationship Id="rId6" Type="http://schemas.openxmlformats.org/officeDocument/2006/relationships/image" Target="../media/image16.jpg"/><Relationship Id="rId7" Type="http://schemas.openxmlformats.org/officeDocument/2006/relationships/image" Target="../media/image17.jpg"/><Relationship Id="rId8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"/>
          <p:cNvSpPr txBox="1"/>
          <p:nvPr>
            <p:ph type="ctrTitle"/>
          </p:nvPr>
        </p:nvSpPr>
        <p:spPr>
          <a:xfrm>
            <a:off x="2855167" y="1558212"/>
            <a:ext cx="9003459" cy="65314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Franklin Gothic"/>
              <a:buNone/>
            </a:pPr>
            <a:r>
              <a:rPr lang="en-US" sz="4000"/>
              <a:t> Single Phase Half H Bridge Inverter</a:t>
            </a:r>
            <a:endParaRPr/>
          </a:p>
        </p:txBody>
      </p:sp>
      <p:sp>
        <p:nvSpPr>
          <p:cNvPr id="211" name="Google Shape;211;p1"/>
          <p:cNvSpPr txBox="1"/>
          <p:nvPr>
            <p:ph idx="1" type="body"/>
          </p:nvPr>
        </p:nvSpPr>
        <p:spPr>
          <a:xfrm>
            <a:off x="6319520" y="4795520"/>
            <a:ext cx="5539106" cy="83311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E532A"/>
              </a:buClr>
              <a:buSzPts val="2000"/>
              <a:buNone/>
            </a:pPr>
            <a:r>
              <a:rPr b="1" lang="en-US" sz="2000">
                <a:solidFill>
                  <a:srgbClr val="3E532A"/>
                </a:solidFill>
              </a:rPr>
              <a:t> Course No</a:t>
            </a:r>
            <a:r>
              <a:rPr lang="en-US" sz="2000"/>
              <a:t>: </a:t>
            </a:r>
            <a:r>
              <a:rPr lang="en-US" sz="2000">
                <a:solidFill>
                  <a:srgbClr val="5D7C3F"/>
                </a:solidFill>
              </a:rPr>
              <a:t>ECE 3206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000"/>
              <a:buNone/>
            </a:pPr>
            <a:r>
              <a:rPr lang="en-US" sz="2000"/>
              <a:t> </a:t>
            </a:r>
            <a:r>
              <a:rPr b="1" lang="en-US" sz="2000">
                <a:solidFill>
                  <a:srgbClr val="3E532A"/>
                </a:solidFill>
              </a:rPr>
              <a:t>Course Title</a:t>
            </a:r>
            <a:r>
              <a:rPr lang="en-US" sz="2000"/>
              <a:t>: </a:t>
            </a:r>
            <a:r>
              <a:rPr lang="en-US" sz="2000">
                <a:solidFill>
                  <a:srgbClr val="5D7C3F"/>
                </a:solidFill>
              </a:rPr>
              <a:t>Industrial Electronics Sessional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0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Project Video:</a:t>
            </a:r>
            <a:endParaRPr/>
          </a:p>
        </p:txBody>
      </p:sp>
      <p:sp>
        <p:nvSpPr>
          <p:cNvPr id="310" name="Google Shape;310;p10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11" name="Google Shape;311;p10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12" name="Google Shape;31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38185" y="2104678"/>
            <a:ext cx="7515630" cy="4227542"/>
          </a:xfrm>
          <a:prstGeom prst="rect">
            <a:avLst/>
          </a:prstGeom>
          <a:noFill/>
          <a:ln cap="flat" cmpd="sng" w="571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1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Cost Analysis</a:t>
            </a:r>
            <a:endParaRPr/>
          </a:p>
        </p:txBody>
      </p:sp>
      <p:graphicFrame>
        <p:nvGraphicFramePr>
          <p:cNvPr id="318" name="Google Shape;318;p11"/>
          <p:cNvGraphicFramePr/>
          <p:nvPr/>
        </p:nvGraphicFramePr>
        <p:xfrm>
          <a:off x="2460028" y="210820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{41EF45D9-09E7-4D52-9B5E-D4C69DC208EE}</a:tableStyleId>
              </a:tblPr>
              <a:tblGrid>
                <a:gridCol w="3417875"/>
                <a:gridCol w="2986175"/>
              </a:tblGrid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Component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Price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Arduino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1050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Resistor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8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Capacitor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Battery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330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Battery Holder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50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Diode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Transistor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120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Wire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20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Veroboard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30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9V Battery Supply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75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  <a:tr h="335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Total Price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1703</a:t>
                      </a:r>
                      <a:endParaRPr sz="1400" u="none" cap="none" strike="noStrike"/>
                    </a:p>
                  </a:txBody>
                  <a:tcPr marT="45725" marB="45725" marR="91450" marL="91450"/>
                </a:tc>
              </a:tr>
            </a:tbl>
          </a:graphicData>
        </a:graphic>
      </p:graphicFrame>
      <p:sp>
        <p:nvSpPr>
          <p:cNvPr id="319" name="Google Shape;319;p11"/>
          <p:cNvSpPr txBox="1"/>
          <p:nvPr>
            <p:ph idx="10" type="dt"/>
          </p:nvPr>
        </p:nvSpPr>
        <p:spPr>
          <a:xfrm>
            <a:off x="3881534" y="6419461"/>
            <a:ext cx="1268963" cy="1604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20" name="Google Shape;320;p11"/>
          <p:cNvSpPr txBox="1"/>
          <p:nvPr>
            <p:ph idx="12" type="sldNum"/>
          </p:nvPr>
        </p:nvSpPr>
        <p:spPr>
          <a:xfrm>
            <a:off x="971550" y="6332220"/>
            <a:ext cx="102997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>
                <a:latin typeface="Libre Franklin"/>
                <a:ea typeface="Libre Franklin"/>
                <a:cs typeface="Libre Franklin"/>
                <a:sym typeface="Libre Franklin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2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Conclusion</a:t>
            </a:r>
            <a:endParaRPr/>
          </a:p>
        </p:txBody>
      </p:sp>
      <p:sp>
        <p:nvSpPr>
          <p:cNvPr id="326" name="Google Shape;326;p12"/>
          <p:cNvSpPr txBox="1"/>
          <p:nvPr>
            <p:ph idx="1" type="body"/>
          </p:nvPr>
        </p:nvSpPr>
        <p:spPr>
          <a:xfrm>
            <a:off x="964025" y="2911150"/>
            <a:ext cx="9761100" cy="18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b="0" i="0" lang="en-US" sz="2000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From the setup, the output voltage is approximately equal to half of the applied voltage. Thus single phase half </a:t>
            </a:r>
            <a:r>
              <a:rPr lang="en-US" sz="2000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H </a:t>
            </a:r>
            <a:r>
              <a:rPr b="0" i="0" lang="en-US" sz="2000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bridge inverter is successfully implemented here.</a:t>
            </a:r>
            <a:endParaRPr sz="20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27" name="Google Shape;327;p12"/>
          <p:cNvSpPr txBox="1"/>
          <p:nvPr>
            <p:ph idx="2" type="body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328" name="Google Shape;328;p12"/>
          <p:cNvSpPr txBox="1"/>
          <p:nvPr>
            <p:ph idx="10" type="dt"/>
          </p:nvPr>
        </p:nvSpPr>
        <p:spPr>
          <a:xfrm>
            <a:off x="5248910" y="6208394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/>
          </a:p>
        </p:txBody>
      </p:sp>
      <p:sp>
        <p:nvSpPr>
          <p:cNvPr id="329" name="Google Shape;329;p12"/>
          <p:cNvSpPr txBox="1"/>
          <p:nvPr>
            <p:ph idx="12" type="sldNum"/>
          </p:nvPr>
        </p:nvSpPr>
        <p:spPr>
          <a:xfrm>
            <a:off x="1046195" y="6294158"/>
            <a:ext cx="1986254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r>
              <a:rPr lang="en-US"/>
              <a:t> 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3"/>
          <p:cNvSpPr txBox="1"/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Thank you</a:t>
            </a:r>
            <a:endParaRPr/>
          </a:p>
        </p:txBody>
      </p:sp>
      <p:sp>
        <p:nvSpPr>
          <p:cNvPr id="336" name="Google Shape;336;p13"/>
          <p:cNvSpPr txBox="1"/>
          <p:nvPr>
            <p:ph idx="2" type="subTitle"/>
          </p:nvPr>
        </p:nvSpPr>
        <p:spPr>
          <a:xfrm>
            <a:off x="6907623" y="3591098"/>
            <a:ext cx="4903377" cy="10577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/>
              <a:t> 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descr="Portrait of a team member" id="337" name="Google Shape;337;p13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6096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8" name="Google Shape;338;p13"/>
          <p:cNvSpPr txBox="1"/>
          <p:nvPr>
            <p:ph idx="1" type="body"/>
          </p:nvPr>
        </p:nvSpPr>
        <p:spPr>
          <a:xfrm>
            <a:off x="6784340" y="4866671"/>
            <a:ext cx="4914900" cy="588795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</a:pPr>
            <a:r>
              <a:rPr b="1" lang="en-US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"/>
          <p:cNvSpPr txBox="1"/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Our team</a:t>
            </a:r>
            <a:endParaRPr/>
          </a:p>
        </p:txBody>
      </p:sp>
      <p:pic>
        <p:nvPicPr>
          <p:cNvPr descr="Portrait of a team member" id="217" name="Google Shape;217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54268" y="2572883"/>
            <a:ext cx="2118245" cy="2037217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2"/>
          <p:cNvSpPr txBox="1"/>
          <p:nvPr>
            <p:ph idx="1" type="body"/>
          </p:nvPr>
        </p:nvSpPr>
        <p:spPr>
          <a:xfrm>
            <a:off x="952500" y="5556675"/>
            <a:ext cx="18999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1810023</a:t>
            </a:r>
            <a:endParaRPr/>
          </a:p>
        </p:txBody>
      </p:sp>
      <p:sp>
        <p:nvSpPr>
          <p:cNvPr id="219" name="Google Shape;219;p2"/>
          <p:cNvSpPr txBox="1"/>
          <p:nvPr>
            <p:ph idx="6" type="body"/>
          </p:nvPr>
        </p:nvSpPr>
        <p:spPr>
          <a:xfrm>
            <a:off x="3663042" y="4986745"/>
            <a:ext cx="2128157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  Mahbuba Habib</a:t>
            </a:r>
            <a:endParaRPr/>
          </a:p>
        </p:txBody>
      </p:sp>
      <p:pic>
        <p:nvPicPr>
          <p:cNvPr descr="Portrait of a team member" id="220" name="Google Shape;220;p2"/>
          <p:cNvPicPr preferRelativeResize="0"/>
          <p:nvPr>
            <p:ph idx="14" type="pic"/>
          </p:nvPr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367054" y="2572883"/>
            <a:ext cx="2118245" cy="2037217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"/>
          <p:cNvSpPr txBox="1"/>
          <p:nvPr>
            <p:ph idx="7" type="body"/>
          </p:nvPr>
        </p:nvSpPr>
        <p:spPr>
          <a:xfrm>
            <a:off x="6367054" y="5393169"/>
            <a:ext cx="212924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1810029</a:t>
            </a:r>
            <a:endParaRPr/>
          </a:p>
        </p:txBody>
      </p:sp>
      <p:sp>
        <p:nvSpPr>
          <p:cNvPr id="222" name="Google Shape;222;p2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23" name="Google Shape;223;p2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/>
          </a:p>
        </p:txBody>
      </p:sp>
      <p:pic>
        <p:nvPicPr>
          <p:cNvPr id="224" name="Google Shape;224;p2"/>
          <p:cNvPicPr preferRelativeResize="0"/>
          <p:nvPr>
            <p:ph idx="15" type="pic"/>
          </p:nvPr>
        </p:nvPicPr>
        <p:blipFill rotWithShape="1">
          <a:blip r:embed="rId5">
            <a:alphaModFix/>
          </a:blip>
          <a:srcRect b="0" l="1885" r="1885" t="0"/>
          <a:stretch/>
        </p:blipFill>
        <p:spPr>
          <a:xfrm>
            <a:off x="952500" y="2572883"/>
            <a:ext cx="2118245" cy="2037217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"/>
          <p:cNvSpPr txBox="1"/>
          <p:nvPr>
            <p:ph idx="4" type="body"/>
          </p:nvPr>
        </p:nvSpPr>
        <p:spPr>
          <a:xfrm>
            <a:off x="952500" y="4986746"/>
            <a:ext cx="2133600" cy="19307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Sumaiya    Tabassum</a:t>
            </a:r>
            <a:endParaRPr/>
          </a:p>
        </p:txBody>
      </p:sp>
      <p:sp>
        <p:nvSpPr>
          <p:cNvPr id="226" name="Google Shape;226;p2"/>
          <p:cNvSpPr txBox="1"/>
          <p:nvPr>
            <p:ph idx="8" type="body"/>
          </p:nvPr>
        </p:nvSpPr>
        <p:spPr>
          <a:xfrm>
            <a:off x="6356054" y="4938418"/>
            <a:ext cx="2129245" cy="2058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45720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Marjia Afroz</a:t>
            </a:r>
            <a:endParaRPr sz="2000"/>
          </a:p>
        </p:txBody>
      </p:sp>
      <p:pic>
        <p:nvPicPr>
          <p:cNvPr id="227" name="Google Shape;227;p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415476" y="2572883"/>
            <a:ext cx="2119613" cy="2178575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2"/>
          <p:cNvSpPr txBox="1"/>
          <p:nvPr>
            <p:ph idx="5" type="body"/>
          </p:nvPr>
        </p:nvSpPr>
        <p:spPr>
          <a:xfrm>
            <a:off x="3663042" y="5393169"/>
            <a:ext cx="212815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en-US" sz="1800"/>
              <a:t>1810026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"/>
          <p:cNvSpPr txBox="1"/>
          <p:nvPr>
            <p:ph type="title"/>
          </p:nvPr>
        </p:nvSpPr>
        <p:spPr>
          <a:xfrm>
            <a:off x="2043404" y="2052736"/>
            <a:ext cx="7651102" cy="371373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E532A"/>
              </a:buClr>
              <a:buSzPct val="100000"/>
              <a:buFont typeface="Franklin Gothic"/>
              <a:buNone/>
            </a:pPr>
            <a:r>
              <a:rPr b="1" lang="en-US" sz="4900">
                <a:solidFill>
                  <a:srgbClr val="3E532A"/>
                </a:solidFill>
                <a:latin typeface="Franklin Gothic"/>
                <a:ea typeface="Franklin Gothic"/>
                <a:cs typeface="Franklin Gothic"/>
                <a:sym typeface="Franklin Gothic"/>
              </a:rPr>
              <a:t>Contents:</a:t>
            </a:r>
            <a:br>
              <a:rPr b="1" lang="en-US" sz="3600" u="sng">
                <a:solidFill>
                  <a:srgbClr val="3E532A"/>
                </a:solidFill>
              </a:rPr>
            </a:br>
            <a:br>
              <a:rPr lang="en-US" sz="2700"/>
            </a:br>
            <a:r>
              <a:rPr lang="en-US" sz="2700"/>
              <a:t>1.  Introduction</a:t>
            </a:r>
            <a:br>
              <a:rPr lang="en-US" sz="2700"/>
            </a:br>
            <a:r>
              <a:rPr lang="en-US" sz="2700"/>
              <a:t>2. Components </a:t>
            </a:r>
            <a:br>
              <a:rPr lang="en-US" sz="2700"/>
            </a:br>
            <a:r>
              <a:rPr lang="en-US" sz="2700"/>
              <a:t>3. Working Principle</a:t>
            </a:r>
            <a:br>
              <a:rPr lang="en-US" sz="2700"/>
            </a:br>
            <a:r>
              <a:rPr lang="en-US" sz="2700"/>
              <a:t>4. Project Video</a:t>
            </a:r>
            <a:br>
              <a:rPr lang="en-US" sz="2700"/>
            </a:br>
            <a:r>
              <a:rPr lang="en-US" sz="2700"/>
              <a:t>5. Cost Analysis</a:t>
            </a:r>
            <a:br>
              <a:rPr lang="en-US" sz="2700"/>
            </a:br>
            <a:r>
              <a:rPr lang="en-US" sz="2700"/>
              <a:t>6. Conclusion</a:t>
            </a:r>
            <a:br>
              <a:rPr lang="en-US" sz="2200"/>
            </a:br>
            <a:endParaRPr sz="2200"/>
          </a:p>
        </p:txBody>
      </p:sp>
      <p:sp>
        <p:nvSpPr>
          <p:cNvPr id="234" name="Google Shape;234;p3"/>
          <p:cNvSpPr txBox="1"/>
          <p:nvPr/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March 16, 2023</a:t>
            </a:r>
            <a:endParaRPr b="0" i="0" sz="1800" u="none" cap="none" strike="noStrike">
              <a:solidFill>
                <a:schemeClr val="lt1"/>
              </a:solidFill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4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Components</a:t>
            </a:r>
            <a:endParaRPr/>
          </a:p>
        </p:txBody>
      </p:sp>
      <p:sp>
        <p:nvSpPr>
          <p:cNvPr id="240" name="Google Shape;240;p4"/>
          <p:cNvSpPr txBox="1"/>
          <p:nvPr>
            <p:ph idx="1" type="body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41" name="Google Shape;241;p4"/>
          <p:cNvSpPr txBox="1"/>
          <p:nvPr>
            <p:ph idx="3" type="body"/>
          </p:nvPr>
        </p:nvSpPr>
        <p:spPr>
          <a:xfrm>
            <a:off x="964023" y="2503092"/>
            <a:ext cx="5283200" cy="28371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0505"/>
              </a:buClr>
              <a:buSzPts val="2400"/>
              <a:buFont typeface="Noto Sans Symbols"/>
              <a:buChar char="▪"/>
            </a:pPr>
            <a:r>
              <a:rPr lang="en-US" sz="2400">
                <a:solidFill>
                  <a:srgbClr val="050505"/>
                </a:solidFill>
              </a:rPr>
              <a:t> </a:t>
            </a:r>
            <a:r>
              <a:rPr lang="en-US" sz="2000">
                <a:solidFill>
                  <a:srgbClr val="050505"/>
                </a:solidFill>
              </a:rPr>
              <a:t>A</a:t>
            </a:r>
            <a:r>
              <a:rPr b="0" i="0" lang="en-US" sz="2000">
                <a:solidFill>
                  <a:srgbClr val="050505"/>
                </a:solidFill>
              </a:rPr>
              <a:t>rduino Uno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lang="en-US" sz="2000">
                <a:solidFill>
                  <a:srgbClr val="050505"/>
                </a:solidFill>
              </a:rPr>
              <a:t> </a:t>
            </a:r>
            <a:r>
              <a:rPr b="0" i="0" lang="en-US" sz="2000">
                <a:solidFill>
                  <a:srgbClr val="050505"/>
                </a:solidFill>
              </a:rPr>
              <a:t>Resistor (10K, 100K)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b="0" i="0" lang="en-US" sz="2000">
                <a:solidFill>
                  <a:srgbClr val="050505"/>
                </a:solidFill>
              </a:rPr>
              <a:t> Capacitor (50V ,220uF)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b="0" i="0" lang="en-US" sz="2000">
                <a:solidFill>
                  <a:srgbClr val="050505"/>
                </a:solidFill>
              </a:rPr>
              <a:t> Battery(3.9 V)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b="0" i="0" lang="en-US" sz="2000">
                <a:solidFill>
                  <a:srgbClr val="050505"/>
                </a:solidFill>
              </a:rPr>
              <a:t> Battery </a:t>
            </a:r>
            <a:r>
              <a:rPr lang="en-US" sz="2000">
                <a:solidFill>
                  <a:srgbClr val="050505"/>
                </a:solidFill>
              </a:rPr>
              <a:t>H</a:t>
            </a:r>
            <a:r>
              <a:rPr b="0" i="0" lang="en-US" sz="2000">
                <a:solidFill>
                  <a:srgbClr val="050505"/>
                </a:solidFill>
              </a:rPr>
              <a:t>older</a:t>
            </a:r>
            <a:endParaRPr sz="2000"/>
          </a:p>
          <a:p>
            <a:pPr indent="-1841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42" name="Google Shape;242;p4"/>
          <p:cNvSpPr txBox="1"/>
          <p:nvPr>
            <p:ph idx="2" type="body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en-US"/>
              <a:t> </a:t>
            </a:r>
            <a:endParaRPr/>
          </a:p>
        </p:txBody>
      </p:sp>
      <p:sp>
        <p:nvSpPr>
          <p:cNvPr id="243" name="Google Shape;243;p4"/>
          <p:cNvSpPr txBox="1"/>
          <p:nvPr>
            <p:ph idx="4" type="body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2857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▪"/>
            </a:pPr>
            <a:r>
              <a:rPr lang="en-US" sz="2000"/>
              <a:t> </a:t>
            </a:r>
            <a:r>
              <a:rPr lang="en-US" sz="2000">
                <a:solidFill>
                  <a:srgbClr val="050505"/>
                </a:solidFill>
              </a:rPr>
              <a:t>Di</a:t>
            </a:r>
            <a:r>
              <a:rPr b="0" i="0" lang="en-US" sz="2000">
                <a:solidFill>
                  <a:srgbClr val="050505"/>
                </a:solidFill>
              </a:rPr>
              <a:t>ode 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b="0" i="0" lang="en-US" sz="2000">
                <a:solidFill>
                  <a:srgbClr val="050505"/>
                </a:solidFill>
              </a:rPr>
              <a:t>Transistor</a:t>
            </a:r>
            <a:endParaRPr/>
          </a:p>
          <a:p>
            <a:pPr indent="-2857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50505"/>
              </a:buClr>
              <a:buSzPts val="2000"/>
              <a:buFont typeface="Noto Sans Symbols"/>
              <a:buChar char="▪"/>
            </a:pPr>
            <a:r>
              <a:rPr b="0" i="0" lang="en-US" sz="2000">
                <a:solidFill>
                  <a:srgbClr val="050505"/>
                </a:solidFill>
              </a:rPr>
              <a:t> Wire(As necessary)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44" name="Google Shape;244;p4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45" name="Google Shape;245;p4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 sz="1100"/>
          </a:p>
        </p:txBody>
      </p:sp>
      <p:pic>
        <p:nvPicPr>
          <p:cNvPr descr="A picture containing electronics, circuit&#10;&#10;Description automatically generated" id="246" name="Google Shape;246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82542" y="1972514"/>
            <a:ext cx="1021184" cy="102118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&#10;&#10;Description automatically generated" id="247" name="Google Shape;247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55123" y="2576359"/>
            <a:ext cx="500354" cy="71327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lighter, battery&#10;&#10;Description automatically generated" id="248" name="Google Shape;248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305300" y="3306852"/>
            <a:ext cx="1178561" cy="78427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battery, electronics&#10;&#10;Description automatically generated" id="249" name="Google Shape;249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992120" y="3822654"/>
            <a:ext cx="966893" cy="7812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" id="250" name="Google Shape;250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2844212" y="4603904"/>
            <a:ext cx="1066800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-up of a spoon&#10;&#10;Description automatically generated with low confidence" id="251" name="Google Shape;251;p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713228" y="2232210"/>
            <a:ext cx="1027592" cy="76674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iagram, engineering drawing&#10;&#10;Description automatically generated" id="252" name="Google Shape;252;p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7756809" y="2799146"/>
            <a:ext cx="1506418" cy="8435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lectronics&#10;&#10;Description automatically generated" id="253" name="Google Shape;253;p4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4055123" y="4168480"/>
            <a:ext cx="1066800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electronics&#10;&#10;Description automatically generated" id="254" name="Google Shape;254;p4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105898" y="3278064"/>
            <a:ext cx="984304" cy="9843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5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260" name="Google Shape;260;p5"/>
          <p:cNvSpPr txBox="1"/>
          <p:nvPr>
            <p:ph idx="1" type="body"/>
          </p:nvPr>
        </p:nvSpPr>
        <p:spPr>
          <a:xfrm>
            <a:off x="964023" y="2289363"/>
            <a:ext cx="4572001" cy="2795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rPr lang="en-US" sz="2000"/>
              <a:t>Single Phase </a:t>
            </a:r>
            <a:r>
              <a:rPr b="0" i="0" lang="en-US" sz="2000"/>
              <a:t>Half H-bridge is one of the inverter topologies which convert DC into AC. It is a voltage source inverter. Voltage source inverter means that the input power of the inverter is a DC voltage Source &amp; output is AC</a:t>
            </a:r>
            <a:r>
              <a:rPr b="0" i="0" lang="en-US" sz="2000">
                <a:solidFill>
                  <a:srgbClr val="3A3A3A"/>
                </a:solidFill>
              </a:rPr>
              <a:t>.</a:t>
            </a:r>
            <a:endParaRPr sz="20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61" name="Google Shape;261;p5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62" name="Google Shape;262;p5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/>
          </a:p>
        </p:txBody>
      </p:sp>
      <p:grpSp>
        <p:nvGrpSpPr>
          <p:cNvPr id="263" name="Google Shape;263;p5"/>
          <p:cNvGrpSpPr/>
          <p:nvPr/>
        </p:nvGrpSpPr>
        <p:grpSpPr>
          <a:xfrm>
            <a:off x="6177850" y="1489927"/>
            <a:ext cx="5836296" cy="4248738"/>
            <a:chOff x="0" y="943670"/>
            <a:chExt cx="5836296" cy="4248738"/>
          </a:xfrm>
        </p:grpSpPr>
        <p:sp>
          <p:nvSpPr>
            <p:cNvPr id="264" name="Google Shape;264;p5"/>
            <p:cNvSpPr/>
            <p:nvPr/>
          </p:nvSpPr>
          <p:spPr>
            <a:xfrm>
              <a:off x="923731" y="2627386"/>
              <a:ext cx="3279636" cy="2333825"/>
            </a:xfrm>
            <a:prstGeom prst="frame">
              <a:avLst>
                <a:gd fmla="val 5450" name="adj1"/>
              </a:avLst>
            </a:prstGeom>
            <a:solidFill>
              <a:srgbClr val="D7EBEE">
                <a:alpha val="4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5"/>
            <p:cNvSpPr/>
            <p:nvPr/>
          </p:nvSpPr>
          <p:spPr>
            <a:xfrm>
              <a:off x="0" y="943670"/>
              <a:ext cx="4748627" cy="4248738"/>
            </a:xfrm>
            <a:prstGeom prst="rect">
              <a:avLst/>
            </a:prstGeom>
            <a:blipFill rotWithShape="1">
              <a:blip r:embed="rId3">
                <a:alphaModFix/>
              </a:blip>
              <a:stretch>
                <a:fillRect b="-5996" l="0" r="0" t="-5998"/>
              </a:stretch>
            </a:blipFill>
            <a:ln cap="flat" cmpd="sng" w="12700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5"/>
            <p:cNvSpPr/>
            <p:nvPr/>
          </p:nvSpPr>
          <p:spPr>
            <a:xfrm>
              <a:off x="1051949" y="4556124"/>
              <a:ext cx="3025318" cy="2770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5"/>
            <p:cNvSpPr txBox="1"/>
            <p:nvPr/>
          </p:nvSpPr>
          <p:spPr>
            <a:xfrm>
              <a:off x="1051949" y="4556124"/>
              <a:ext cx="3025318" cy="27702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9525" lIns="132075" spcFirstLastPara="1" rIns="132075" wrap="square" tIns="49525">
              <a:noAutofit/>
            </a:bodyPr>
            <a:lstStyle/>
            <a:p>
              <a:pPr indent="0" lvl="0" marL="0" marR="0" rtl="0" algn="l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SzPts val="1300"/>
                <a:buFont typeface="Libre Franklin"/>
                <a:buNone/>
              </a:pPr>
              <a:r>
                <a:t/>
              </a:r>
              <a:endParaRPr b="0" i="0" sz="1300" u="none" cap="none" strike="noStrike">
                <a:solidFill>
                  <a:schemeClr val="lt1"/>
                </a:solidFill>
                <a:latin typeface="Libre Franklin"/>
                <a:ea typeface="Libre Franklin"/>
                <a:cs typeface="Libre Franklin"/>
                <a:sym typeface="Libre Franklin"/>
              </a:endParaRPr>
            </a:p>
          </p:txBody>
        </p:sp>
        <p:sp>
          <p:nvSpPr>
            <p:cNvPr id="268" name="Google Shape;268;p5"/>
            <p:cNvSpPr/>
            <p:nvPr/>
          </p:nvSpPr>
          <p:spPr>
            <a:xfrm>
              <a:off x="4336883" y="2627386"/>
              <a:ext cx="1499413" cy="233382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6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Working Principle:</a:t>
            </a:r>
            <a:endParaRPr/>
          </a:p>
        </p:txBody>
      </p:sp>
      <p:sp>
        <p:nvSpPr>
          <p:cNvPr id="274" name="Google Shape;274;p6"/>
          <p:cNvSpPr txBox="1"/>
          <p:nvPr>
            <p:ph idx="3" type="body"/>
          </p:nvPr>
        </p:nvSpPr>
        <p:spPr>
          <a:xfrm>
            <a:off x="964023" y="2799146"/>
            <a:ext cx="10163506" cy="28193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▪"/>
            </a:pPr>
            <a:r>
              <a:rPr b="0" i="0" lang="en-US" sz="2000">
                <a:solidFill>
                  <a:srgbClr val="000000"/>
                </a:solidFill>
              </a:rPr>
              <a:t>The circuit is designed in such a way that both switches must not turn-on at a single time &amp; only one of the two switches will conduct. Each switch will operate for half period (T/2), providing half of the applied voltage the load (± V</a:t>
            </a:r>
            <a:r>
              <a:rPr b="0" baseline="-25000" i="0" lang="en-US" sz="2000">
                <a:solidFill>
                  <a:srgbClr val="000000"/>
                </a:solidFill>
              </a:rPr>
              <a:t>dc</a:t>
            </a:r>
            <a:r>
              <a:rPr b="0" i="0" lang="en-US" sz="2000">
                <a:solidFill>
                  <a:srgbClr val="000000"/>
                </a:solidFill>
              </a:rPr>
              <a:t>/2). When both the switches are off, the reserved voltage across the load will be V</a:t>
            </a:r>
            <a:r>
              <a:rPr b="0" baseline="-25000" i="0" lang="en-US" sz="2000">
                <a:solidFill>
                  <a:srgbClr val="000000"/>
                </a:solidFill>
              </a:rPr>
              <a:t>dc</a:t>
            </a:r>
            <a:r>
              <a:rPr b="0" i="0" lang="en-US" sz="2000">
                <a:solidFill>
                  <a:srgbClr val="000000"/>
                </a:solidFill>
              </a:rPr>
              <a:t> instead of V</a:t>
            </a:r>
            <a:r>
              <a:rPr b="0" baseline="-25000" i="0" lang="en-US" sz="2000">
                <a:solidFill>
                  <a:srgbClr val="000000"/>
                </a:solidFill>
              </a:rPr>
              <a:t>dc</a:t>
            </a:r>
            <a:r>
              <a:rPr b="0" i="0" lang="en-US" sz="2000">
                <a:solidFill>
                  <a:srgbClr val="000000"/>
                </a:solidFill>
              </a:rPr>
              <a:t>/2. This is called a half-bridge inverter.</a:t>
            </a:r>
            <a:endParaRPr sz="2000"/>
          </a:p>
        </p:txBody>
      </p:sp>
      <p:sp>
        <p:nvSpPr>
          <p:cNvPr id="275" name="Google Shape;275;p6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76" name="Google Shape;276;p6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7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Working Principle:</a:t>
            </a:r>
            <a:endParaRPr/>
          </a:p>
        </p:txBody>
      </p:sp>
      <p:sp>
        <p:nvSpPr>
          <p:cNvPr id="282" name="Google Shape;282;p7"/>
          <p:cNvSpPr txBox="1"/>
          <p:nvPr>
            <p:ph idx="1" type="body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</a:pPr>
            <a:r>
              <a:rPr b="0" i="0" lang="en-US" sz="2000">
                <a:solidFill>
                  <a:srgbClr val="000000"/>
                </a:solidFill>
                <a:latin typeface="Libre Franklin"/>
                <a:ea typeface="Libre Franklin"/>
                <a:cs typeface="Libre Franklin"/>
                <a:sym typeface="Libre Franklin"/>
              </a:rPr>
              <a:t>The circuit with this load will be operated in just two modes.</a:t>
            </a:r>
            <a:endParaRPr sz="2000"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3" name="Google Shape;283;p7"/>
          <p:cNvSpPr txBox="1"/>
          <p:nvPr>
            <p:ph idx="2" type="body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t/>
            </a:r>
            <a:endParaRPr/>
          </a:p>
        </p:txBody>
      </p:sp>
      <p:sp>
        <p:nvSpPr>
          <p:cNvPr id="284" name="Google Shape;284;p7"/>
          <p:cNvSpPr txBox="1"/>
          <p:nvPr>
            <p:ph idx="3" type="body"/>
          </p:nvPr>
        </p:nvSpPr>
        <p:spPr>
          <a:xfrm>
            <a:off x="964022" y="3209730"/>
            <a:ext cx="5931299" cy="26341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▪"/>
            </a:pPr>
            <a:r>
              <a:rPr b="1" i="0" lang="en-US" sz="2000">
                <a:solidFill>
                  <a:srgbClr val="000000"/>
                </a:solidFill>
              </a:rPr>
              <a:t>Mode 1: (0&lt;t&lt;T/2)</a:t>
            </a:r>
            <a:endParaRPr/>
          </a:p>
          <a:p>
            <a:pPr indent="-285750" lvl="0" marL="2857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▪"/>
            </a:pPr>
            <a:r>
              <a:rPr b="0" i="0" lang="en-US" sz="2000">
                <a:solidFill>
                  <a:srgbClr val="000000"/>
                </a:solidFill>
              </a:rPr>
              <a:t>In this mode, S</a:t>
            </a:r>
            <a:r>
              <a:rPr b="0" baseline="-25000" i="0" lang="en-US" sz="2000">
                <a:solidFill>
                  <a:srgbClr val="000000"/>
                </a:solidFill>
              </a:rPr>
              <a:t>1</a:t>
            </a:r>
            <a:r>
              <a:rPr b="0" i="0" lang="en-US" sz="2000">
                <a:solidFill>
                  <a:srgbClr val="000000"/>
                </a:solidFill>
              </a:rPr>
              <a:t> is turned-on from time interval t=0 to t=T/2 while S</a:t>
            </a:r>
            <a:r>
              <a:rPr b="0" baseline="-25000" i="0" lang="en-US" sz="2000">
                <a:solidFill>
                  <a:srgbClr val="000000"/>
                </a:solidFill>
              </a:rPr>
              <a:t>2</a:t>
            </a:r>
            <a:r>
              <a:rPr b="0" i="0" lang="en-US" sz="2000">
                <a:solidFill>
                  <a:srgbClr val="000000"/>
                </a:solidFill>
              </a:rPr>
              <a:t> is turned off.  As soon as S</a:t>
            </a:r>
            <a:r>
              <a:rPr b="0" baseline="-25000" i="0" lang="en-US" sz="2000">
                <a:solidFill>
                  <a:srgbClr val="000000"/>
                </a:solidFill>
              </a:rPr>
              <a:t>1</a:t>
            </a:r>
            <a:r>
              <a:rPr b="0" i="0" lang="en-US" sz="2000">
                <a:solidFill>
                  <a:srgbClr val="000000"/>
                </a:solidFill>
              </a:rPr>
              <a:t> is turned on, the voltage across the load will appear. The output voltage across the load will be</a:t>
            </a:r>
            <a:endParaRPr/>
          </a:p>
          <a:p>
            <a:pPr indent="-285750" lvl="0" marL="285750" rtl="0" algn="ctr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▪"/>
            </a:pPr>
            <a:r>
              <a:rPr b="1" i="0" lang="en-US" sz="2000">
                <a:solidFill>
                  <a:srgbClr val="000000"/>
                </a:solidFill>
              </a:rPr>
              <a:t>V</a:t>
            </a:r>
            <a:r>
              <a:rPr b="1" baseline="-25000" i="0" lang="en-US" sz="2000">
                <a:solidFill>
                  <a:srgbClr val="000000"/>
                </a:solidFill>
              </a:rPr>
              <a:t>o </a:t>
            </a:r>
            <a:r>
              <a:rPr b="1" i="0" lang="en-US" sz="2000">
                <a:solidFill>
                  <a:srgbClr val="000000"/>
                </a:solidFill>
              </a:rPr>
              <a:t>=  V</a:t>
            </a:r>
            <a:r>
              <a:rPr b="1" baseline="-25000" i="0" lang="en-US" sz="2000">
                <a:solidFill>
                  <a:srgbClr val="000000"/>
                </a:solidFill>
              </a:rPr>
              <a:t>dc</a:t>
            </a:r>
            <a:r>
              <a:rPr b="1" i="0" lang="en-US" sz="2000">
                <a:solidFill>
                  <a:srgbClr val="000000"/>
                </a:solidFill>
              </a:rPr>
              <a:t>/2</a:t>
            </a:r>
            <a:endParaRPr b="0" i="0" sz="2000">
              <a:solidFill>
                <a:srgbClr val="000000"/>
              </a:solidFill>
            </a:endParaRPr>
          </a:p>
          <a:p>
            <a:pPr indent="-18415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None/>
            </a:pPr>
            <a:r>
              <a:t/>
            </a:r>
            <a:endParaRPr/>
          </a:p>
        </p:txBody>
      </p:sp>
      <p:sp>
        <p:nvSpPr>
          <p:cNvPr id="285" name="Google Shape;285;p7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86" name="Google Shape;286;p7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287" name="Google Shape;287;p7"/>
          <p:cNvPicPr preferRelativeResize="0"/>
          <p:nvPr>
            <p:ph idx="4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64286" y="2286001"/>
            <a:ext cx="4764900" cy="35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8"/>
          <p:cNvSpPr txBox="1"/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Franklin Gothic"/>
              <a:buNone/>
            </a:pPr>
            <a:r>
              <a:rPr lang="en-US"/>
              <a:t>Working Principle:</a:t>
            </a:r>
            <a:endParaRPr/>
          </a:p>
        </p:txBody>
      </p:sp>
      <p:sp>
        <p:nvSpPr>
          <p:cNvPr id="293" name="Google Shape;293;p8"/>
          <p:cNvSpPr txBox="1"/>
          <p:nvPr>
            <p:ph idx="3" type="body"/>
          </p:nvPr>
        </p:nvSpPr>
        <p:spPr>
          <a:xfrm>
            <a:off x="964023" y="2799145"/>
            <a:ext cx="5539414" cy="301237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 fontScale="92500" lnSpcReduction="20000"/>
          </a:bodyPr>
          <a:lstStyle/>
          <a:p>
            <a:pPr indent="-285750" lvl="0" marL="28575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▪"/>
            </a:pPr>
            <a:r>
              <a:rPr b="1" i="0" lang="en-US" sz="2200">
                <a:solidFill>
                  <a:srgbClr val="000000"/>
                </a:solidFill>
              </a:rPr>
              <a:t>Mode 2: (T/2&lt;t&lt;T)</a:t>
            </a:r>
            <a:endParaRPr/>
          </a:p>
          <a:p>
            <a:pPr indent="-285750" lvl="0" marL="2857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▪"/>
            </a:pPr>
            <a:r>
              <a:rPr b="0" i="0" lang="en-US" sz="2200">
                <a:solidFill>
                  <a:srgbClr val="000000"/>
                </a:solidFill>
              </a:rPr>
              <a:t>In this mode, switch S</a:t>
            </a:r>
            <a:r>
              <a:rPr b="0" baseline="-25000" i="0" lang="en-US" sz="2200">
                <a:solidFill>
                  <a:srgbClr val="000000"/>
                </a:solidFill>
              </a:rPr>
              <a:t>2 </a:t>
            </a:r>
            <a:r>
              <a:rPr b="0" i="0" lang="en-US" sz="2200">
                <a:solidFill>
                  <a:srgbClr val="000000"/>
                </a:solidFill>
              </a:rPr>
              <a:t>is turned­-on from the time interval t=T/2 to t=T while S</a:t>
            </a:r>
            <a:r>
              <a:rPr b="0" baseline="-25000" i="0" lang="en-US" sz="2200">
                <a:solidFill>
                  <a:srgbClr val="000000"/>
                </a:solidFill>
              </a:rPr>
              <a:t>1 </a:t>
            </a:r>
            <a:r>
              <a:rPr b="0" i="0" lang="en-US" sz="2200">
                <a:solidFill>
                  <a:srgbClr val="000000"/>
                </a:solidFill>
              </a:rPr>
              <a:t>is switched off. Immediate switching of modes is avoided because it causes a short circuit. Due to this reason, S</a:t>
            </a:r>
            <a:r>
              <a:rPr b="0" baseline="-25000" i="0" lang="en-US" sz="2200">
                <a:solidFill>
                  <a:srgbClr val="000000"/>
                </a:solidFill>
              </a:rPr>
              <a:t>2</a:t>
            </a:r>
            <a:r>
              <a:rPr b="0" i="0" lang="en-US" sz="2200">
                <a:solidFill>
                  <a:srgbClr val="000000"/>
                </a:solidFill>
              </a:rPr>
              <a:t> is turned-on with some delay after S</a:t>
            </a:r>
            <a:r>
              <a:rPr b="0" baseline="-25000" i="0" lang="en-US" sz="2200">
                <a:solidFill>
                  <a:srgbClr val="000000"/>
                </a:solidFill>
              </a:rPr>
              <a:t>1</a:t>
            </a:r>
            <a:r>
              <a:rPr b="0" i="0" lang="en-US" sz="2200">
                <a:solidFill>
                  <a:srgbClr val="000000"/>
                </a:solidFill>
              </a:rPr>
              <a:t> is completely turned off. In this case, the </a:t>
            </a:r>
            <a:r>
              <a:rPr b="0" i="0" lang="en-US" sz="2600">
                <a:solidFill>
                  <a:srgbClr val="000000"/>
                </a:solidFill>
              </a:rPr>
              <a:t>output</a:t>
            </a:r>
            <a:r>
              <a:rPr b="0" i="0" lang="en-US" sz="2200">
                <a:solidFill>
                  <a:srgbClr val="000000"/>
                </a:solidFill>
              </a:rPr>
              <a:t> voltage will be negative as the current enters in the load from the opposite direction where output voltage will be</a:t>
            </a:r>
            <a:endParaRPr/>
          </a:p>
          <a:p>
            <a:pPr indent="-285750" lvl="0" marL="2857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ct val="100000"/>
              <a:buChar char="▪"/>
            </a:pPr>
            <a:r>
              <a:rPr b="1" i="0" lang="en-US" sz="2200">
                <a:solidFill>
                  <a:srgbClr val="000000"/>
                </a:solidFill>
              </a:rPr>
              <a:t>V</a:t>
            </a:r>
            <a:r>
              <a:rPr b="1" baseline="-25000" i="0" lang="en-US" sz="2200">
                <a:solidFill>
                  <a:srgbClr val="000000"/>
                </a:solidFill>
              </a:rPr>
              <a:t>o </a:t>
            </a:r>
            <a:r>
              <a:rPr b="1" i="0" lang="en-US" sz="2200">
                <a:solidFill>
                  <a:srgbClr val="000000"/>
                </a:solidFill>
              </a:rPr>
              <a:t>= -V</a:t>
            </a:r>
            <a:r>
              <a:rPr b="1" baseline="-25000" i="0" lang="en-US" sz="2200">
                <a:solidFill>
                  <a:srgbClr val="000000"/>
                </a:solidFill>
              </a:rPr>
              <a:t>dc</a:t>
            </a:r>
            <a:r>
              <a:rPr b="1" i="0" lang="en-US" sz="2200">
                <a:solidFill>
                  <a:srgbClr val="000000"/>
                </a:solidFill>
              </a:rPr>
              <a:t>/2</a:t>
            </a:r>
            <a:endParaRPr b="0" i="0" sz="2200">
              <a:solidFill>
                <a:srgbClr val="000000"/>
              </a:solidFill>
            </a:endParaRPr>
          </a:p>
          <a:p>
            <a:pPr indent="-191770" lvl="0" marL="28575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="0" i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91770" lvl="0" marL="28575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Noto Sans Symbols"/>
              <a:buNone/>
            </a:pPr>
            <a:r>
              <a:t/>
            </a:r>
            <a:endParaRPr/>
          </a:p>
        </p:txBody>
      </p:sp>
      <p:pic>
        <p:nvPicPr>
          <p:cNvPr id="294" name="Google Shape;294;p8"/>
          <p:cNvPicPr preferRelativeResize="0"/>
          <p:nvPr>
            <p:ph idx="4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822214" y="2300984"/>
            <a:ext cx="4723573" cy="3437343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8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296" name="Google Shape;296;p8"/>
          <p:cNvSpPr txBox="1"/>
          <p:nvPr>
            <p:ph idx="12" type="sldNum"/>
          </p:nvPr>
        </p:nvSpPr>
        <p:spPr>
          <a:xfrm>
            <a:off x="964023" y="6332220"/>
            <a:ext cx="1687737" cy="3516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8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9"/>
          <p:cNvSpPr txBox="1"/>
          <p:nvPr>
            <p:ph type="title"/>
          </p:nvPr>
        </p:nvSpPr>
        <p:spPr>
          <a:xfrm>
            <a:off x="964023" y="879063"/>
            <a:ext cx="9280989" cy="61086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Franklin Gothic"/>
              <a:buNone/>
            </a:pPr>
            <a:r>
              <a:rPr lang="en-US"/>
              <a:t>Waveform of Half H Bridge with R Load:</a:t>
            </a:r>
            <a:endParaRPr/>
          </a:p>
        </p:txBody>
      </p:sp>
      <p:sp>
        <p:nvSpPr>
          <p:cNvPr id="302" name="Google Shape;302;p9"/>
          <p:cNvSpPr txBox="1"/>
          <p:nvPr>
            <p:ph idx="10" type="dt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March 16, 2023</a:t>
            </a:r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sp>
        <p:nvSpPr>
          <p:cNvPr id="303" name="Google Shape;303;p9"/>
          <p:cNvSpPr txBox="1"/>
          <p:nvPr>
            <p:ph idx="12" type="sldNum"/>
          </p:nvPr>
        </p:nvSpPr>
        <p:spPr>
          <a:xfrm>
            <a:off x="971550" y="6332220"/>
            <a:ext cx="523240" cy="2476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fld id="{00000000-1234-1234-1234-123412341234}" type="slidenum">
              <a:rPr lang="en-US"/>
              <a:t>‹#›</a:t>
            </a:fld>
            <a:endParaRPr>
              <a:latin typeface="Libre Franklin"/>
              <a:ea typeface="Libre Franklin"/>
              <a:cs typeface="Libre Franklin"/>
              <a:sym typeface="Libre Franklin"/>
            </a:endParaRPr>
          </a:p>
        </p:txBody>
      </p:sp>
      <p:pic>
        <p:nvPicPr>
          <p:cNvPr id="304" name="Google Shape;30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0825" y="2073425"/>
            <a:ext cx="6353725" cy="425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2023-03-14T11:14:54Z</dcterms:created>
  <dc:creator>HP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